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D028-A6A4-37FC-3EA2-2BA938DC1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7775E-F1E2-DC67-56D9-D1600CC96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DF17-BA28-3025-D123-D2562C87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188EA-F101-B5A9-DCCB-659E9BFC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EDE19-026C-6DA9-E8BF-EA879460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2028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814B-854D-A00B-3385-B4417308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9337A-2D71-397B-3034-E9CF4CA8A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73CB2-EEED-18F8-A26C-D120AD58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38A2B-EAA8-F51B-7EF3-BE409E71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F3EC3-7582-907C-B524-5A456E05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7209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7344D2-A636-A948-8C76-DE606147D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FD782-D6A5-59A3-EC94-9A417DB98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D188-1295-DCB0-5882-C04A676D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20C7A-EC81-213D-A3E6-BDA1E688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FB1FC-7568-2AA2-E307-38452A27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8149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47A1-88A1-93F3-DCBA-AF93A66B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352D-C094-2D7A-B7EB-E4044F755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1D70F-59CA-F5DD-5A38-79BE9E7B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3667-B778-A3A0-66D8-A8F84310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8613-A346-8EF0-9F60-6010B199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2078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AD65-30FE-A669-C806-BA9F91A1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C569C-8E7B-D3BD-97D9-4E5C0C99E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B781-CF33-6472-1DA4-8B3B604F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8DAD2-0E5B-B28C-32E7-291E38D4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494A3-7E8E-7C3B-0A7A-311C2480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2689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7804-D296-05A8-185B-6B5EE598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FC56-7000-E68E-15E9-AEBFECF84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3D07A-DD54-79B7-44B5-C95310BA0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0F6C8-697A-4B7E-3F56-EBAD77CD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F6365-FA39-8298-CAF9-9FAFF0FD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58A3-F640-6C6F-298B-6865D136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6181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17F6-CBEA-6476-F45F-B6CDBB02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01838-3663-AE39-EB6E-35173DF65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E7B31-C5A8-0DBF-2CC7-EE4C559B0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4A4B9-AEB8-294A-C101-66804BE50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B3FDD-C098-81B3-8648-760B0415B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BF082-472E-2BE0-747E-500813AA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924BB-1B90-D764-D60E-FD3A45B9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4C716-1D9C-5FBA-D539-F65D24C6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555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68BC-C28D-2BBB-9D4A-7A522158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24602-24C5-D592-0A02-8F2EB4C6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08154-A20E-D520-2A6A-E193D855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E9BCC-F8F3-D8AF-3DF6-97121F18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051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DC481-1A12-1F9B-56AC-2054E279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76976-715A-96A4-B0EA-5F23119C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2894-F670-BEB0-25C7-9902EEAD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1717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72E3-E72C-78B8-84A1-E5ED2D62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1BC1-02F4-2205-5A1C-2906BC0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AD2C4-F79E-D1A7-4970-3C0BDD95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9CDDD-0BB1-EE82-C401-5FE8867B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E540D-413A-6CE7-AF02-A2F5F4DD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4484-CF91-C880-D879-53535FCD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8883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B881-8FD0-AFFD-5F32-F2C70815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3E963-F93E-C70F-6CB9-7ACF65C0C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F2CFF-CB18-F5B2-9227-058047E3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23518-7E16-76C0-158E-C35FACF3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8332B-A9CD-51B4-7F8A-1B99E3D7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33454-2C56-2DA0-C46B-E161261B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1197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F685B-96ED-2CE5-5010-99D73A36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B515A-6908-004E-1B4D-B0AAAF9F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65AC5-5CE3-68DD-BF12-D2C3A632E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7DAF8-DE13-2143-AE53-7738BDDCB389}" type="datetimeFigureOut">
              <a:rPr lang="en-TR" smtClean="0"/>
              <a:t>5.10.2023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A1DE-3DDD-64D8-FFB7-EEE62705A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5004C-B116-711A-D969-CDE86C9A3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41614-0123-424D-8789-83F8052CE51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5497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admin@abc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uxhint.com/use-the-find-command-in-linux-to-search-files/" TargetMode="External"/><Relationship Id="rId4" Type="http://schemas.openxmlformats.org/officeDocument/2006/relationships/hyperlink" Target="https://www.redhat.com/sysadmin/linux-find-comman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17546-566A-C7E4-8C28-1C1BAEBB6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7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AF24-518A-E0D9-25A0-3D9FA6F32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TR" sz="6600">
                <a:solidFill>
                  <a:schemeClr val="bg1"/>
                </a:solidFill>
              </a:rPr>
              <a:t>Shell Scripting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4642E-3124-903B-0874-BA56E7FA1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TR" sz="1300">
                <a:solidFill>
                  <a:schemeClr val="bg1"/>
                </a:solidFill>
              </a:rPr>
              <a:t>Yahya İZALA</a:t>
            </a:r>
          </a:p>
          <a:p>
            <a:pPr algn="l"/>
            <a:r>
              <a:rPr lang="en-TR" sz="1300">
                <a:solidFill>
                  <a:schemeClr val="bg1"/>
                </a:solidFill>
              </a:rPr>
              <a:t>Computer Sc. Phd.</a:t>
            </a:r>
          </a:p>
        </p:txBody>
      </p:sp>
    </p:spTree>
    <p:extLst>
      <p:ext uri="{BB962C8B-B14F-4D97-AF65-F5344CB8AC3E}">
        <p14:creationId xmlns:p14="http://schemas.microsoft.com/office/powerpoint/2010/main" val="3237140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931D-CAAD-5666-6E22-E8285781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8163"/>
            <a:ext cx="3687491" cy="2106333"/>
          </a:xfrm>
        </p:spPr>
        <p:txBody>
          <a:bodyPr anchor="t">
            <a:normAutofit/>
          </a:bodyPr>
          <a:lstStyle/>
          <a:p>
            <a:r>
              <a:rPr lang="en-TR" sz="3200"/>
              <a:t>samples</a:t>
            </a:r>
          </a:p>
        </p:txBody>
      </p:sp>
      <p:pic>
        <p:nvPicPr>
          <p:cNvPr id="5" name="Picture 4" descr="Close-up of a cheetah on black background">
            <a:extLst>
              <a:ext uri="{FF2B5EF4-FFF2-40B4-BE49-F238E27FC236}">
                <a16:creationId xmlns:a16="http://schemas.microsoft.com/office/drawing/2014/main" id="{A55A762E-A7A6-93D1-2425-019C3B17C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3" b="46593"/>
          <a:stretch/>
        </p:blipFill>
        <p:spPr>
          <a:xfrm>
            <a:off x="-2" y="10"/>
            <a:ext cx="12192002" cy="3428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C81CC9-EAC3-3907-9268-3A583E3B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00" y="340185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5915B0-4647-B7BB-3CDF-D62A16FCB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416CD1-48B0-ADCA-33F6-A12FBD9EE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0D3B3-115D-1C6D-270A-A5A576B3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4088724"/>
            <a:ext cx="6012254" cy="217140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sz="2000" b="1"/>
              <a:t>num=0</a:t>
            </a:r>
          </a:p>
          <a:p>
            <a:pPr marL="0" indent="0">
              <a:buNone/>
            </a:pPr>
            <a:r>
              <a:rPr lang="tr-TR" sz="2000" b="1"/>
              <a:t>for i in {0..99}</a:t>
            </a:r>
          </a:p>
          <a:p>
            <a:pPr marL="0" indent="0">
              <a:buNone/>
            </a:pPr>
            <a:r>
              <a:rPr lang="tr-TR" sz="2000" b="1"/>
              <a:t>do </a:t>
            </a:r>
          </a:p>
          <a:p>
            <a:pPr marL="0" indent="0">
              <a:buNone/>
            </a:pPr>
            <a:r>
              <a:rPr lang="tr-TR" sz="2000" b="1"/>
              <a:t>  num=$((num+i))</a:t>
            </a:r>
          </a:p>
          <a:p>
            <a:pPr marL="0" indent="0">
              <a:buNone/>
            </a:pPr>
            <a:r>
              <a:rPr lang="tr-TR" sz="2000" b="1"/>
              <a:t>done</a:t>
            </a:r>
            <a:endParaRPr lang="en-TR" sz="2000" b="1"/>
          </a:p>
          <a:p>
            <a:pPr marL="0" indent="0">
              <a:buNone/>
            </a:pPr>
            <a:endParaRPr lang="en-TR" sz="2000"/>
          </a:p>
        </p:txBody>
      </p:sp>
    </p:spTree>
    <p:extLst>
      <p:ext uri="{BB962C8B-B14F-4D97-AF65-F5344CB8AC3E}">
        <p14:creationId xmlns:p14="http://schemas.microsoft.com/office/powerpoint/2010/main" val="161415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931D-CAAD-5666-6E22-E8285781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TR" sz="3200"/>
              <a:t>samples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3646F514-1813-8D52-2FE6-329664097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4" r="1959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0D3B3-115D-1C6D-270A-A5A576B3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m</a:t>
            </a:r>
            <a:r>
              <a:rPr lang="en-TR" sz="2000"/>
              <a:t>ake_and_enter(){</a:t>
            </a:r>
          </a:p>
          <a:p>
            <a:pPr marL="0" indent="0">
              <a:buNone/>
            </a:pPr>
            <a:endParaRPr lang="en-TR" sz="2000"/>
          </a:p>
          <a:p>
            <a:pPr marL="0" indent="0">
              <a:buNone/>
            </a:pPr>
            <a:r>
              <a:rPr lang="en-US" sz="2000"/>
              <a:t>      m</a:t>
            </a:r>
            <a:r>
              <a:rPr lang="en-TR" sz="2000"/>
              <a:t>kdir –p “$1”</a:t>
            </a:r>
          </a:p>
          <a:p>
            <a:pPr marL="0" indent="0">
              <a:buNone/>
            </a:pPr>
            <a:r>
              <a:rPr lang="en-TR" sz="2000"/>
              <a:t>      cd “$1”</a:t>
            </a:r>
          </a:p>
          <a:p>
            <a:pPr marL="0" indent="0">
              <a:buNone/>
            </a:pPr>
            <a:r>
              <a:rPr lang="en-TR" sz="2000"/>
              <a:t>}</a:t>
            </a:r>
          </a:p>
          <a:p>
            <a:pPr marL="0" indent="0">
              <a:buNone/>
            </a:pPr>
            <a:endParaRPr lang="en-TR" sz="2000"/>
          </a:p>
          <a:p>
            <a:pPr marL="0" indent="0">
              <a:buNone/>
            </a:pPr>
            <a:r>
              <a:rPr lang="en-TR" sz="2000"/>
              <a:t>$make_and_enter</a:t>
            </a:r>
          </a:p>
        </p:txBody>
      </p:sp>
    </p:spTree>
    <p:extLst>
      <p:ext uri="{BB962C8B-B14F-4D97-AF65-F5344CB8AC3E}">
        <p14:creationId xmlns:p14="http://schemas.microsoft.com/office/powerpoint/2010/main" val="250900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2EA61123-DE5C-5946-1F6B-E1EC89CE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9E5348-479B-6F12-FFF6-CC7A6934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ADBE-ED44-C394-7660-5ECAEF0B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4" y="663930"/>
            <a:ext cx="3770440" cy="5530141"/>
          </a:xfrm>
        </p:spPr>
        <p:txBody>
          <a:bodyPr>
            <a:normAutofit/>
          </a:bodyPr>
          <a:lstStyle/>
          <a:p>
            <a:r>
              <a:rPr lang="en-US" sz="4000"/>
              <a:t>O</a:t>
            </a:r>
            <a:r>
              <a:rPr lang="en-TR" sz="4000"/>
              <a:t>utput to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6552-E687-A5B5-6DA8-29C4D4FF3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591" y="715009"/>
            <a:ext cx="5022907" cy="54790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 dirty="0"/>
              <a:t>var_name=$(command)</a:t>
            </a:r>
          </a:p>
          <a:p>
            <a:pPr marL="0" indent="0">
              <a:buNone/>
            </a:pPr>
            <a:r>
              <a:rPr lang="en-US" sz="2000" dirty="0"/>
              <a:t>c</a:t>
            </a:r>
            <a:r>
              <a:rPr lang="en-TR" sz="2000" dirty="0"/>
              <a:t>urrent_user=$(who)</a:t>
            </a:r>
          </a:p>
          <a:p>
            <a:pPr marL="0" indent="0">
              <a:buNone/>
            </a:pPr>
            <a:r>
              <a:rPr lang="en-TR" sz="2000" dirty="0"/>
              <a:t>files= `sudo find . –type f –print | wc –l `</a:t>
            </a:r>
          </a:p>
          <a:p>
            <a:pPr marL="0" indent="0">
              <a:buNone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287318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2EA61123-DE5C-5946-1F6B-E1EC89CE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9E5348-479B-6F12-FFF6-CC7A6934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2D2A5-985D-7B7F-8FFC-923110B4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4" y="663930"/>
            <a:ext cx="3770440" cy="5530141"/>
          </a:xfrm>
        </p:spPr>
        <p:txBody>
          <a:bodyPr>
            <a:normAutofit/>
          </a:bodyPr>
          <a:lstStyle/>
          <a:p>
            <a:r>
              <a:rPr lang="en-US" sz="4000"/>
              <a:t>C</a:t>
            </a:r>
            <a:r>
              <a:rPr lang="en-TR" sz="4000"/>
              <a:t>alendar (cal)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1777-71AE-A477-B9D6-063587A62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153" y="689469"/>
            <a:ext cx="5022907" cy="54790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/>
              <a:t>$ cal</a:t>
            </a:r>
          </a:p>
          <a:p>
            <a:pPr marL="0" indent="0">
              <a:buNone/>
            </a:pPr>
            <a:r>
              <a:rPr lang="en-TR" sz="2000"/>
              <a:t>$ passwd</a:t>
            </a:r>
          </a:p>
          <a:p>
            <a:pPr marL="0" indent="0">
              <a:buNone/>
            </a:pPr>
            <a:r>
              <a:rPr lang="en-TR" sz="2000"/>
              <a:t>$ users</a:t>
            </a:r>
          </a:p>
          <a:p>
            <a:pPr marL="0" indent="0">
              <a:buNone/>
            </a:pPr>
            <a:r>
              <a:rPr lang="en-TR" sz="2000"/>
              <a:t>$ who</a:t>
            </a:r>
          </a:p>
          <a:p>
            <a:pPr marL="0" indent="0">
              <a:buNone/>
            </a:pPr>
            <a:r>
              <a:rPr lang="en-TR" sz="2000"/>
              <a:t>$ logout</a:t>
            </a:r>
          </a:p>
          <a:p>
            <a:pPr marL="0" indent="0">
              <a:buNone/>
            </a:pPr>
            <a:r>
              <a:rPr lang="en-TR" sz="2000"/>
              <a:t>$ login</a:t>
            </a:r>
          </a:p>
          <a:p>
            <a:pPr marL="0" indent="0">
              <a:buNone/>
            </a:pPr>
            <a:endParaRPr lang="en-TR" sz="2000"/>
          </a:p>
        </p:txBody>
      </p:sp>
    </p:spTree>
    <p:extLst>
      <p:ext uri="{BB962C8B-B14F-4D97-AF65-F5344CB8AC3E}">
        <p14:creationId xmlns:p14="http://schemas.microsoft.com/office/powerpoint/2010/main" val="50526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textiles beside each other">
            <a:extLst>
              <a:ext uri="{FF2B5EF4-FFF2-40B4-BE49-F238E27FC236}">
                <a16:creationId xmlns:a16="http://schemas.microsoft.com/office/drawing/2014/main" id="{2B8C1196-DE58-E5AF-9A51-97008F516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6644" b="1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75E51-3648-E35C-7D99-6FB67A61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r>
              <a:rPr lang="en-US" sz="4000"/>
              <a:t>S</a:t>
            </a:r>
            <a:r>
              <a:rPr lang="en-TR" sz="4000"/>
              <a:t>ystem shutdown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C1E6-B91A-FB62-F5B7-5FA51616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8" y="2249766"/>
            <a:ext cx="4550391" cy="40703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/>
              <a:t>$ halt</a:t>
            </a:r>
          </a:p>
          <a:p>
            <a:pPr marL="0" indent="0">
              <a:buNone/>
            </a:pPr>
            <a:r>
              <a:rPr lang="en-TR" sz="2000"/>
              <a:t>$ init 0</a:t>
            </a:r>
          </a:p>
          <a:p>
            <a:pPr marL="0" indent="0">
              <a:buNone/>
            </a:pPr>
            <a:r>
              <a:rPr lang="en-TR" sz="2000"/>
              <a:t>$ init 6</a:t>
            </a:r>
          </a:p>
          <a:p>
            <a:pPr marL="0" indent="0">
              <a:buNone/>
            </a:pPr>
            <a:r>
              <a:rPr lang="en-TR" sz="2000"/>
              <a:t>$ poweroff</a:t>
            </a:r>
          </a:p>
          <a:p>
            <a:pPr marL="0" indent="0">
              <a:buNone/>
            </a:pPr>
            <a:r>
              <a:rPr lang="en-TR" sz="2000"/>
              <a:t>$ reboot</a:t>
            </a:r>
          </a:p>
          <a:p>
            <a:pPr marL="0" indent="0">
              <a:buNone/>
            </a:pPr>
            <a:r>
              <a:rPr lang="en-TR" sz="2000"/>
              <a:t>$ shutdown</a:t>
            </a:r>
          </a:p>
          <a:p>
            <a:pPr marL="0" indent="0">
              <a:buNone/>
            </a:pPr>
            <a:r>
              <a:rPr lang="en-US" sz="2000"/>
              <a:t>C</a:t>
            </a:r>
            <a:r>
              <a:rPr lang="en-TR" sz="2000"/>
              <a:t>reating files</a:t>
            </a:r>
          </a:p>
          <a:p>
            <a:pPr marL="0" indent="0">
              <a:buNone/>
            </a:pPr>
            <a:r>
              <a:rPr lang="en-TR" sz="2000"/>
              <a:t>$ vi filename</a:t>
            </a:r>
          </a:p>
          <a:p>
            <a:pPr marL="0" indent="0">
              <a:buNone/>
            </a:pPr>
            <a:endParaRPr lang="en-TR" sz="2000"/>
          </a:p>
        </p:txBody>
      </p:sp>
    </p:spTree>
    <p:extLst>
      <p:ext uri="{BB962C8B-B14F-4D97-AF65-F5344CB8AC3E}">
        <p14:creationId xmlns:p14="http://schemas.microsoft.com/office/powerpoint/2010/main" val="22015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452413-C03F-D612-DC82-16072DED1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91565" cy="6858000"/>
          </a:xfrm>
          <a:prstGeom prst="rect">
            <a:avLst/>
          </a:prstGeom>
          <a:ln>
            <a:noFill/>
          </a:ln>
          <a:effectLst>
            <a:outerShdw blurRad="279400" dist="63500" dir="1320000" sx="96000" sy="96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42ED6-5296-9B42-40AE-7AAB395E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037987"/>
            <a:ext cx="5322538" cy="4782027"/>
          </a:xfrm>
        </p:spPr>
        <p:txBody>
          <a:bodyPr anchor="ctr">
            <a:normAutofit/>
          </a:bodyPr>
          <a:lstStyle/>
          <a:p>
            <a:r>
              <a:rPr lang="en-US" sz="4000"/>
              <a:t>R</a:t>
            </a:r>
            <a:r>
              <a:rPr lang="en-TR" sz="4000"/>
              <a:t>ead file (cat)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44C5-FD44-22C3-886D-6808BBCAC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973" y="671052"/>
            <a:ext cx="3786489" cy="55158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/>
              <a:t>$ cat –b filename</a:t>
            </a:r>
          </a:p>
          <a:p>
            <a:pPr marL="0" indent="0">
              <a:buNone/>
            </a:pPr>
            <a:r>
              <a:rPr lang="en-TR" sz="2000"/>
              <a:t>$ wc filename (word count)</a:t>
            </a:r>
          </a:p>
          <a:p>
            <a:pPr marL="0" indent="0">
              <a:buNone/>
            </a:pPr>
            <a:endParaRPr lang="en-TR" sz="2000"/>
          </a:p>
        </p:txBody>
      </p:sp>
    </p:spTree>
    <p:extLst>
      <p:ext uri="{BB962C8B-B14F-4D97-AF65-F5344CB8AC3E}">
        <p14:creationId xmlns:p14="http://schemas.microsoft.com/office/powerpoint/2010/main" val="395866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62A00-55A2-F6CE-5FC7-AD321470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C</a:t>
            </a:r>
            <a:r>
              <a:rPr lang="en-TR" sz="3400"/>
              <a:t>opy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FF56-EB29-E2FB-F80E-C99B3319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TR" sz="1800"/>
              <a:t>$ cp filename destfilename</a:t>
            </a:r>
          </a:p>
          <a:p>
            <a:pPr marL="0" indent="0">
              <a:buNone/>
            </a:pPr>
            <a:r>
              <a:rPr lang="en-TR" sz="1800"/>
              <a:t>$ mv oldfile newfile</a:t>
            </a:r>
          </a:p>
          <a:p>
            <a:pPr marL="0" indent="0">
              <a:buNone/>
            </a:pPr>
            <a:r>
              <a:rPr lang="en-TR" sz="1800"/>
              <a:t>$ rm filename</a:t>
            </a:r>
          </a:p>
          <a:p>
            <a:pPr marL="0" indent="0">
              <a:buNone/>
            </a:pPr>
            <a:r>
              <a:rPr lang="en-TR" sz="1800"/>
              <a:t>$ cd ~ (home dir)</a:t>
            </a:r>
          </a:p>
          <a:p>
            <a:pPr marL="0" indent="0">
              <a:buNone/>
            </a:pPr>
            <a:r>
              <a:rPr lang="en-TR" sz="1800"/>
              <a:t>$ cd – (last dir)</a:t>
            </a:r>
          </a:p>
          <a:p>
            <a:pPr marL="0" indent="0">
              <a:buNone/>
            </a:pPr>
            <a:r>
              <a:rPr lang="en-TR" sz="1800"/>
              <a:t>ChMode</a:t>
            </a:r>
          </a:p>
          <a:p>
            <a:pPr marL="0" indent="0">
              <a:buNone/>
            </a:pPr>
            <a:r>
              <a:rPr lang="en-TR" sz="1800"/>
              <a:t>$ chmod u-x test</a:t>
            </a:r>
          </a:p>
          <a:p>
            <a:pPr marL="0" indent="0">
              <a:buNone/>
            </a:pPr>
            <a:r>
              <a:rPr lang="en-TR" sz="1800"/>
              <a:t>$ chmod u+x test</a:t>
            </a:r>
          </a:p>
        </p:txBody>
      </p:sp>
      <p:pic>
        <p:nvPicPr>
          <p:cNvPr id="5" name="Picture 4" descr="A lantern with written characters">
            <a:extLst>
              <a:ext uri="{FF2B5EF4-FFF2-40B4-BE49-F238E27FC236}">
                <a16:creationId xmlns:a16="http://schemas.microsoft.com/office/drawing/2014/main" id="{C7252DF5-7DDF-A60B-2EF7-8B137256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16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62A00-55A2-F6CE-5FC7-AD321470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CHMOD</a:t>
            </a:r>
            <a:endParaRPr lang="en-T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FF56-EB29-E2FB-F80E-C99B3319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/>
              <a:t>$ chmod g=rx test</a:t>
            </a:r>
          </a:p>
          <a:p>
            <a:pPr marL="0" indent="0">
              <a:buNone/>
            </a:pPr>
            <a:r>
              <a:rPr lang="en-TR" sz="2000"/>
              <a:t>$ chmod o+wx,g=rx  test</a:t>
            </a:r>
          </a:p>
          <a:p>
            <a:pPr marL="0" indent="0">
              <a:buNone/>
            </a:pPr>
            <a:r>
              <a:rPr lang="en-US" sz="2000"/>
              <a:t>C</a:t>
            </a:r>
            <a:r>
              <a:rPr lang="en-TR" sz="2000"/>
              <a:t>hanging owner and groups</a:t>
            </a:r>
          </a:p>
          <a:p>
            <a:pPr marL="0" indent="0">
              <a:buNone/>
            </a:pPr>
            <a:r>
              <a:rPr lang="en-TR" sz="2000"/>
              <a:t>$ chown (kimin bu dosya)</a:t>
            </a:r>
          </a:p>
          <a:p>
            <a:pPr marL="0" indent="0">
              <a:buNone/>
            </a:pPr>
            <a:r>
              <a:rPr lang="en-TR" sz="2000"/>
              <a:t>$ chgrp</a:t>
            </a:r>
          </a:p>
          <a:p>
            <a:pPr marL="0" indent="0">
              <a:buNone/>
            </a:pPr>
            <a:r>
              <a:rPr lang="en-TR" sz="2000"/>
              <a:t>$ chown user filelist</a:t>
            </a:r>
          </a:p>
          <a:p>
            <a:pPr marL="0" indent="0">
              <a:buNone/>
            </a:pPr>
            <a:r>
              <a:rPr lang="en-TR" sz="2000"/>
              <a:t>$ chgrp group filelist</a:t>
            </a:r>
          </a:p>
          <a:p>
            <a:pPr marL="0" indent="0">
              <a:buNone/>
            </a:pPr>
            <a:endParaRPr lang="en-TR" sz="2000"/>
          </a:p>
        </p:txBody>
      </p:sp>
      <p:pic>
        <p:nvPicPr>
          <p:cNvPr id="17" name="Picture 16" descr="Close-up of a calculator keypad">
            <a:extLst>
              <a:ext uri="{FF2B5EF4-FFF2-40B4-BE49-F238E27FC236}">
                <a16:creationId xmlns:a16="http://schemas.microsoft.com/office/drawing/2014/main" id="{A87DA9B5-CBA6-76DD-1282-9AC10DC8E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5" r="23840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TR" sz="4000"/>
              <a:t>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B8B-AEF1-2D9E-61E4-B928CAF5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1700"/>
              <a:t>$ mail [-s subject] [-c bcc-addr] to_addr</a:t>
            </a:r>
          </a:p>
          <a:p>
            <a:pPr marL="0" indent="0">
              <a:buNone/>
            </a:pPr>
            <a:r>
              <a:rPr lang="en-TR" sz="1700"/>
              <a:t>$ mail –s  ”test msg” </a:t>
            </a:r>
            <a:r>
              <a:rPr lang="en-TR" sz="1700">
                <a:hlinkClick r:id="rId2"/>
              </a:rPr>
              <a:t>admin@abc.com</a:t>
            </a:r>
            <a:endParaRPr lang="en-TR" sz="1700"/>
          </a:p>
          <a:p>
            <a:pPr marL="0" indent="0">
              <a:buNone/>
            </a:pPr>
            <a:r>
              <a:rPr lang="en-TR" sz="1700"/>
              <a:t>Grep command</a:t>
            </a:r>
          </a:p>
          <a:p>
            <a:pPr marL="0" indent="0">
              <a:buNone/>
            </a:pPr>
            <a:r>
              <a:rPr lang="en-TR" sz="1700"/>
              <a:t>$ grep pattern</a:t>
            </a:r>
          </a:p>
          <a:p>
            <a:pPr marL="0" indent="0">
              <a:buNone/>
            </a:pPr>
            <a:r>
              <a:rPr lang="en-TR" sz="1700"/>
              <a:t>$ ls –l | grep “aug”</a:t>
            </a:r>
          </a:p>
          <a:p>
            <a:pPr marL="0" indent="0">
              <a:buNone/>
            </a:pPr>
            <a:r>
              <a:rPr lang="en-TR" sz="1700"/>
              <a:t>-v all lines</a:t>
            </a:r>
          </a:p>
          <a:p>
            <a:pPr marL="0" indent="0">
              <a:buNone/>
            </a:pPr>
            <a:r>
              <a:rPr lang="en-TR" sz="1700"/>
              <a:t>- n match line and line number</a:t>
            </a:r>
          </a:p>
          <a:p>
            <a:pPr marL="0" indent="0">
              <a:buNone/>
            </a:pPr>
            <a:r>
              <a:rPr lang="en-TR" sz="1700"/>
              <a:t>-l names and match lines</a:t>
            </a:r>
          </a:p>
          <a:p>
            <a:pPr marL="0" indent="0">
              <a:buNone/>
            </a:pPr>
            <a:r>
              <a:rPr lang="en-TR" sz="1700"/>
              <a:t>-c matched line count</a:t>
            </a:r>
          </a:p>
          <a:p>
            <a:pPr marL="0" indent="0">
              <a:buNone/>
            </a:pPr>
            <a:r>
              <a:rPr lang="en-TR" sz="1700"/>
              <a:t>-</a:t>
            </a:r>
            <a:r>
              <a:rPr lang="en-US" sz="1700"/>
              <a:t>I</a:t>
            </a:r>
            <a:r>
              <a:rPr lang="en-TR" sz="1700"/>
              <a:t> ignore lowercase uppercase</a:t>
            </a:r>
          </a:p>
        </p:txBody>
      </p:sp>
      <p:pic>
        <p:nvPicPr>
          <p:cNvPr id="19" name="Picture 18" descr="Immigration stamps">
            <a:extLst>
              <a:ext uri="{FF2B5EF4-FFF2-40B4-BE49-F238E27FC236}">
                <a16:creationId xmlns:a16="http://schemas.microsoft.com/office/drawing/2014/main" id="{DEB6CC4F-0757-0159-9A46-6824460B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8" b="1457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5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TR" sz="3400"/>
              <a:t>Sort Command</a:t>
            </a:r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DE04284B-B8A3-F51C-8575-96F519F57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1" r="11308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B8B-AEF1-2D9E-61E4-B928CAF5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654" y="2684095"/>
            <a:ext cx="4646295" cy="34928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TR" sz="1800" dirty="0"/>
              <a:t>$ sort command</a:t>
            </a:r>
          </a:p>
          <a:p>
            <a:pPr marL="0" indent="0">
              <a:buNone/>
            </a:pPr>
            <a:r>
              <a:rPr lang="en-TR" sz="1800" dirty="0"/>
              <a:t>$ sort food (a-z)</a:t>
            </a:r>
          </a:p>
          <a:p>
            <a:pPr marL="0" indent="0">
              <a:buNone/>
            </a:pPr>
            <a:r>
              <a:rPr lang="en-TR" sz="1800" dirty="0"/>
              <a:t>-n </a:t>
            </a:r>
          </a:p>
          <a:p>
            <a:pPr marL="0" indent="0">
              <a:buNone/>
            </a:pPr>
            <a:r>
              <a:rPr lang="en-TR" sz="1800" dirty="0"/>
              <a:t>-r</a:t>
            </a:r>
          </a:p>
          <a:p>
            <a:pPr marL="0" indent="0">
              <a:buNone/>
            </a:pPr>
            <a:r>
              <a:rPr lang="en-TR" sz="1800" dirty="0"/>
              <a:t>-f</a:t>
            </a:r>
          </a:p>
          <a:p>
            <a:pPr marL="0" indent="0">
              <a:buNone/>
            </a:pPr>
            <a:r>
              <a:rPr lang="en-TR" sz="1800" dirty="0"/>
              <a:t>-v (verbose)</a:t>
            </a:r>
          </a:p>
          <a:p>
            <a:pPr marL="0" indent="0">
              <a:buNone/>
            </a:pPr>
            <a:r>
              <a:rPr lang="en-TR" sz="1800" dirty="0"/>
              <a:t>-q </a:t>
            </a:r>
          </a:p>
          <a:p>
            <a:pPr marL="0" indent="0">
              <a:buNone/>
            </a:pPr>
            <a:r>
              <a:rPr lang="en-TR" sz="1800" dirty="0"/>
              <a:t>-c </a:t>
            </a:r>
          </a:p>
          <a:p>
            <a:pPr marL="0" indent="0">
              <a:buNone/>
            </a:pPr>
            <a:r>
              <a:rPr lang="en-TR" sz="1800" dirty="0"/>
              <a:t>+x</a:t>
            </a:r>
          </a:p>
          <a:p>
            <a:pPr marL="0" indent="0">
              <a:buNone/>
            </a:pPr>
            <a:r>
              <a:rPr lang="en-TR" sz="1800" dirty="0"/>
              <a:t>$ ls –l | grep “aug” | sort +4n | more</a:t>
            </a:r>
          </a:p>
          <a:p>
            <a:pPr marL="0" indent="0">
              <a:buNone/>
            </a:pPr>
            <a:r>
              <a:rPr lang="en-TR" sz="1800" dirty="0"/>
              <a:t>$ head (from top)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$ head -n 5 </a:t>
            </a:r>
            <a:r>
              <a:rPr lang="en-US" sz="1800" dirty="0" err="1">
                <a:effectLst/>
              </a:rPr>
              <a:t>state.txt</a:t>
            </a:r>
            <a:endParaRPr lang="en-TR" sz="1800" dirty="0"/>
          </a:p>
        </p:txBody>
      </p:sp>
    </p:spTree>
    <p:extLst>
      <p:ext uri="{BB962C8B-B14F-4D97-AF65-F5344CB8AC3E}">
        <p14:creationId xmlns:p14="http://schemas.microsoft.com/office/powerpoint/2010/main" val="294314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E03ED-A0B4-5E9A-3BDE-6532DD34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21F73-13ED-479F-FF1C-E47D6050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$ date</a:t>
            </a:r>
          </a:p>
          <a:p>
            <a:r>
              <a:rPr lang="en-US" sz="2000" dirty="0"/>
              <a:t>$ who</a:t>
            </a:r>
          </a:p>
          <a:p>
            <a:r>
              <a:rPr lang="en-US" sz="2000" dirty="0"/>
              <a:t>$ </a:t>
            </a:r>
            <a:r>
              <a:rPr lang="en-US" sz="2000" dirty="0" err="1"/>
              <a:t>pwd</a:t>
            </a:r>
            <a:endParaRPr lang="en-US" sz="2000" dirty="0"/>
          </a:p>
          <a:p>
            <a:r>
              <a:rPr lang="en-US" sz="2000" dirty="0"/>
              <a:t>$ ls</a:t>
            </a:r>
          </a:p>
          <a:p>
            <a:r>
              <a:rPr lang="en-US" sz="2000" dirty="0"/>
              <a:t>$ cat &gt; </a:t>
            </a:r>
            <a:r>
              <a:rPr lang="en-US" sz="2000" dirty="0" err="1"/>
              <a:t>myfile</a:t>
            </a:r>
            <a:endParaRPr lang="en-US" sz="2000" dirty="0"/>
          </a:p>
          <a:p>
            <a:r>
              <a:rPr lang="en-US" sz="2000" dirty="0"/>
              <a:t>$ more </a:t>
            </a:r>
            <a:r>
              <a:rPr lang="en-US" sz="2000" dirty="0" err="1"/>
              <a:t>myfile</a:t>
            </a:r>
            <a:endParaRPr lang="en-US" sz="2000" dirty="0"/>
          </a:p>
          <a:p>
            <a:r>
              <a:rPr lang="en-US" sz="2000" dirty="0"/>
              <a:t>$ mv file</a:t>
            </a:r>
          </a:p>
          <a:p>
            <a:r>
              <a:rPr lang="en-US" sz="2000" dirty="0"/>
              <a:t>$ rm file</a:t>
            </a:r>
          </a:p>
          <a:p>
            <a:r>
              <a:rPr lang="en-US" sz="2000" dirty="0"/>
              <a:t>$ tail +20 &lt;</a:t>
            </a:r>
            <a:r>
              <a:rPr lang="en-US" sz="2000" dirty="0" err="1"/>
              <a:t>hotel.txt</a:t>
            </a:r>
            <a:r>
              <a:rPr lang="en-US" sz="2000" dirty="0"/>
              <a:t> | head –n30 &gt; </a:t>
            </a:r>
            <a:r>
              <a:rPr lang="en-US" sz="2000" dirty="0" err="1"/>
              <a:t>hlist</a:t>
            </a:r>
            <a:endParaRPr lang="en-US" sz="2000" dirty="0"/>
          </a:p>
          <a:p>
            <a:r>
              <a:rPr lang="en-US" sz="2000" dirty="0"/>
              <a:t>expr 2+5 (just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94846-2777-D9B9-AC18-983A808CD3C8}"/>
              </a:ext>
            </a:extLst>
          </p:cNvPr>
          <p:cNvSpPr txBox="1"/>
          <p:nvPr/>
        </p:nvSpPr>
        <p:spPr>
          <a:xfrm>
            <a:off x="6256866" y="2010833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rm –rf oldfiles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chmod u+x, g+wx, o+x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mail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logout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wc ashis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grep fox myfile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sort myfile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 -r reverse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-n numeric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-nr reverse and numeric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 tail +5 myfile (last line)</a:t>
            </a:r>
          </a:p>
        </p:txBody>
      </p:sp>
    </p:spTree>
    <p:extLst>
      <p:ext uri="{BB962C8B-B14F-4D97-AF65-F5344CB8AC3E}">
        <p14:creationId xmlns:p14="http://schemas.microsoft.com/office/powerpoint/2010/main" val="238928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E25709E4-2245-7E0D-588A-46C84A1FC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TR" sz="2800">
                <a:solidFill>
                  <a:schemeClr val="bg1"/>
                </a:solidFill>
              </a:rPr>
              <a:t>Process Manag</a:t>
            </a:r>
            <a:r>
              <a:rPr lang="en-US" sz="2800">
                <a:solidFill>
                  <a:schemeClr val="bg1"/>
                </a:solidFill>
              </a:rPr>
              <a:t>e</a:t>
            </a:r>
            <a:r>
              <a:rPr lang="en-TR" sz="2800">
                <a:solidFill>
                  <a:schemeClr val="bg1"/>
                </a:solidFill>
              </a:rPr>
              <a:t>ment and other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B8B-AEF1-2D9E-61E4-B928CAF5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$ ps</a:t>
            </a:r>
          </a:p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$ ps –f (f for full print)</a:t>
            </a:r>
          </a:p>
          <a:p>
            <a:pPr marL="0" indent="0">
              <a:buNone/>
            </a:pPr>
            <a:r>
              <a:rPr lang="en-TR" sz="1900" dirty="0">
                <a:solidFill>
                  <a:schemeClr val="bg1"/>
                </a:solidFill>
              </a:rPr>
              <a:t>$ </a:t>
            </a:r>
            <a:r>
              <a:rPr lang="en-US" sz="1900" dirty="0" err="1">
                <a:solidFill>
                  <a:schemeClr val="bg1"/>
                </a:solidFill>
              </a:rPr>
              <a:t>ps</a:t>
            </a:r>
            <a:r>
              <a:rPr lang="en-US" sz="1900" dirty="0">
                <a:solidFill>
                  <a:schemeClr val="bg1"/>
                </a:solidFill>
              </a:rPr>
              <a:t> -</a:t>
            </a:r>
            <a:r>
              <a:rPr lang="en-US" sz="1900" dirty="0" err="1">
                <a:solidFill>
                  <a:schemeClr val="bg1"/>
                </a:solidFill>
              </a:rPr>
              <a:t>axc</a:t>
            </a:r>
            <a:endParaRPr lang="en-TR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- a all users</a:t>
            </a:r>
          </a:p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-x process without terminals</a:t>
            </a:r>
          </a:p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-v additional opt.</a:t>
            </a:r>
          </a:p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-e extended information</a:t>
            </a:r>
          </a:p>
          <a:p>
            <a:pPr marL="0" indent="0">
              <a:buNone/>
            </a:pPr>
            <a:endParaRPr lang="en-T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K</a:t>
            </a:r>
            <a:r>
              <a:rPr lang="en-TR" sz="1700" dirty="0">
                <a:solidFill>
                  <a:schemeClr val="bg1"/>
                </a:solidFill>
              </a:rPr>
              <a:t>ill process</a:t>
            </a:r>
          </a:p>
          <a:p>
            <a:pPr marL="0" indent="0">
              <a:buNone/>
            </a:pPr>
            <a:r>
              <a:rPr lang="en-TR" sz="1700" dirty="0">
                <a:solidFill>
                  <a:schemeClr val="bg1"/>
                </a:solidFill>
              </a:rPr>
              <a:t>$ kill –g process_id</a:t>
            </a:r>
          </a:p>
        </p:txBody>
      </p:sp>
    </p:spTree>
    <p:extLst>
      <p:ext uri="{BB962C8B-B14F-4D97-AF65-F5344CB8AC3E}">
        <p14:creationId xmlns:p14="http://schemas.microsoft.com/office/powerpoint/2010/main" val="112562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tr-TR" sz="4000"/>
              <a:t>Tools</a:t>
            </a:r>
            <a:endParaRPr lang="en-T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B8B-AEF1-2D9E-61E4-B928CAF5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b="1"/>
              <a:t>PING</a:t>
            </a:r>
          </a:p>
          <a:p>
            <a:pPr marL="0" indent="0">
              <a:buNone/>
            </a:pPr>
            <a:r>
              <a:rPr lang="en-TR" sz="2000"/>
              <a:t>$</a:t>
            </a:r>
            <a:r>
              <a:rPr lang="tr-TR" sz="2000"/>
              <a:t> ping hostname or ip_add</a:t>
            </a:r>
          </a:p>
          <a:p>
            <a:pPr marL="0" indent="0">
              <a:buNone/>
            </a:pPr>
            <a:r>
              <a:rPr lang="en-TR" sz="2000"/>
              <a:t>$</a:t>
            </a:r>
            <a:r>
              <a:rPr lang="tr-TR" sz="2000"/>
              <a:t> ping google.com</a:t>
            </a:r>
          </a:p>
          <a:p>
            <a:pPr marL="0" indent="0">
              <a:buNone/>
            </a:pPr>
            <a:r>
              <a:rPr lang="tr-TR" sz="2000" b="1"/>
              <a:t>FTP</a:t>
            </a:r>
          </a:p>
          <a:p>
            <a:pPr marL="0" indent="0">
              <a:buNone/>
            </a:pPr>
            <a:r>
              <a:rPr lang="en-TR" sz="2000"/>
              <a:t>$ ftp hostname or ip_add</a:t>
            </a:r>
          </a:p>
          <a:p>
            <a:pPr marL="0" indent="0">
              <a:buNone/>
            </a:pPr>
            <a:r>
              <a:rPr lang="en-TR" sz="2000"/>
              <a:t>commands</a:t>
            </a:r>
          </a:p>
          <a:p>
            <a:pPr marL="0" indent="0">
              <a:buNone/>
            </a:pPr>
            <a:r>
              <a:rPr lang="en-US" sz="2000"/>
              <a:t>p</a:t>
            </a:r>
            <a:r>
              <a:rPr lang="en-TR" sz="2000"/>
              <a:t>ut, get, mput, mget ,prompt off, prompt on, dir, cd ,lcd, quit</a:t>
            </a:r>
          </a:p>
        </p:txBody>
      </p:sp>
      <p:pic>
        <p:nvPicPr>
          <p:cNvPr id="5" name="Picture 4" descr="B in a bubble">
            <a:extLst>
              <a:ext uri="{FF2B5EF4-FFF2-40B4-BE49-F238E27FC236}">
                <a16:creationId xmlns:a16="http://schemas.microsoft.com/office/drawing/2014/main" id="{F717B822-230D-45BB-E795-F66B1E32B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5" r="2751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64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A71AB7B8-3575-B573-4FD4-75A13BE82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31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tr-TR" sz="5000">
                <a:solidFill>
                  <a:schemeClr val="bg1"/>
                </a:solidFill>
              </a:rPr>
              <a:t>Tools</a:t>
            </a:r>
            <a:endParaRPr lang="en-TR" sz="50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B8B-AEF1-2D9E-61E4-B928CAF5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b="1">
                <a:solidFill>
                  <a:schemeClr val="bg1"/>
                </a:solidFill>
              </a:rPr>
              <a:t>TELNET</a:t>
            </a:r>
          </a:p>
          <a:p>
            <a:pPr marL="0" indent="0">
              <a:buNone/>
            </a:pPr>
            <a:r>
              <a:rPr lang="en-TR" sz="2000">
                <a:solidFill>
                  <a:schemeClr val="bg1"/>
                </a:solidFill>
              </a:rPr>
              <a:t>$</a:t>
            </a:r>
            <a:r>
              <a:rPr lang="tr-TR" sz="2000">
                <a:solidFill>
                  <a:schemeClr val="bg1"/>
                </a:solidFill>
              </a:rPr>
              <a:t> telnet hostname or ip_address</a:t>
            </a:r>
          </a:p>
          <a:p>
            <a:pPr marL="0" indent="0">
              <a:buNone/>
            </a:pPr>
            <a:r>
              <a:rPr lang="en-TR" sz="2000">
                <a:solidFill>
                  <a:schemeClr val="bg1"/>
                </a:solidFill>
              </a:rPr>
              <a:t>$</a:t>
            </a:r>
            <a:r>
              <a:rPr lang="tr-TR" sz="2000">
                <a:solidFill>
                  <a:schemeClr val="bg1"/>
                </a:solidFill>
              </a:rPr>
              <a:t> telnet amrood.com</a:t>
            </a:r>
          </a:p>
          <a:p>
            <a:pPr marL="0" indent="0">
              <a:buNone/>
            </a:pPr>
            <a:r>
              <a:rPr lang="en-TR" sz="2000">
                <a:solidFill>
                  <a:schemeClr val="bg1"/>
                </a:solidFill>
              </a:rPr>
              <a:t>$</a:t>
            </a:r>
            <a:r>
              <a:rPr lang="tr-TR" sz="2000">
                <a:solidFill>
                  <a:schemeClr val="bg1"/>
                </a:solidFill>
              </a:rPr>
              <a:t> finger</a:t>
            </a:r>
          </a:p>
          <a:p>
            <a:pPr marL="0" indent="0">
              <a:buNone/>
            </a:pPr>
            <a:r>
              <a:rPr lang="en-TR" sz="2000">
                <a:solidFill>
                  <a:schemeClr val="bg1"/>
                </a:solidFill>
              </a:rPr>
              <a:t>$</a:t>
            </a:r>
            <a:r>
              <a:rPr lang="tr-TR" sz="2000">
                <a:solidFill>
                  <a:schemeClr val="bg1"/>
                </a:solidFill>
              </a:rPr>
              <a:t> finger amrood.com</a:t>
            </a:r>
          </a:p>
        </p:txBody>
      </p:sp>
    </p:spTree>
    <p:extLst>
      <p:ext uri="{BB962C8B-B14F-4D97-AF65-F5344CB8AC3E}">
        <p14:creationId xmlns:p14="http://schemas.microsoft.com/office/powerpoint/2010/main" val="3398612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A71AB7B8-3575-B573-4FD4-75A13BE82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31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tr-TR" sz="5000" dirty="0" err="1">
                <a:solidFill>
                  <a:schemeClr val="bg1"/>
                </a:solidFill>
              </a:rPr>
              <a:t>enumarate</a:t>
            </a:r>
            <a:endParaRPr lang="en-TR" sz="5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B8B-AEF1-2D9E-61E4-B928CAF5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TR" sz="2000" dirty="0">
                <a:solidFill>
                  <a:schemeClr val="bg1"/>
                </a:solidFill>
              </a:rPr>
              <a:t>$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for</a:t>
            </a:r>
            <a:r>
              <a:rPr lang="en-US" sz="1400" dirty="0">
                <a:solidFill>
                  <a:schemeClr val="bg1"/>
                </a:solidFill>
              </a:rPr>
              <a:t> entry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"$</a:t>
            </a:r>
            <a:r>
              <a:rPr lang="en-US" sz="1400" dirty="0" err="1">
                <a:solidFill>
                  <a:schemeClr val="bg1"/>
                </a:solidFill>
                <a:effectLst/>
                <a:latin typeface="inherit"/>
              </a:rPr>
              <a:t>search_dir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"</a:t>
            </a:r>
            <a:r>
              <a:rPr lang="en-US" sz="1400" dirty="0">
                <a:solidFill>
                  <a:schemeClr val="bg1"/>
                </a:solidFill>
              </a:rPr>
              <a:t>/*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"$</a:t>
            </a:r>
            <a:r>
              <a:rPr lang="en-US" sz="1400" dirty="0" err="1">
                <a:solidFill>
                  <a:schemeClr val="bg1"/>
                </a:solidFill>
                <a:effectLst/>
                <a:latin typeface="inherit"/>
              </a:rPr>
              <a:t>work_dir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"</a:t>
            </a:r>
            <a:r>
              <a:rPr lang="en-US" sz="1400" dirty="0">
                <a:solidFill>
                  <a:schemeClr val="bg1"/>
                </a:solidFill>
              </a:rPr>
              <a:t>/*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do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if</a:t>
            </a:r>
            <a:r>
              <a:rPr lang="en-US" sz="1400" dirty="0">
                <a:solidFill>
                  <a:schemeClr val="bg1"/>
                </a:solidFill>
              </a:rPr>
              <a:t> [ -f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"$entry"</a:t>
            </a:r>
            <a:r>
              <a:rPr lang="en-US" sz="1400" dirty="0">
                <a:solidFill>
                  <a:schemeClr val="bg1"/>
                </a:solidFill>
              </a:rPr>
              <a:t> ];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then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echo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"$entry"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fi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inherit"/>
              </a:rPr>
              <a:t>done</a:t>
            </a:r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0C86-8DE0-AC41-25F4-84CD98239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46" y="3470114"/>
            <a:ext cx="4687872" cy="27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1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A71AB7B8-3575-B573-4FD4-75A13BE82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31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tr-TR" sz="5000" dirty="0" err="1">
                <a:solidFill>
                  <a:schemeClr val="bg1"/>
                </a:solidFill>
              </a:rPr>
              <a:t>find</a:t>
            </a:r>
            <a:endParaRPr lang="en-TR" sz="5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D9D9D-B0AC-7897-0EB5-0AF303FCB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248" y="3501460"/>
            <a:ext cx="7886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1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tr-TR" sz="4800"/>
              <a:t>find</a:t>
            </a:r>
            <a:endParaRPr lang="en-TR" sz="480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79B6D-319B-A18E-3C03-6FDFA2F7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2569464"/>
            <a:ext cx="5109634" cy="3678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8C433-2E11-5D72-16F2-32CE5A1C4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10" y="457200"/>
            <a:ext cx="5523523" cy="2632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EB0C41-2749-7BE4-406F-DBB5FB67B250}"/>
              </a:ext>
            </a:extLst>
          </p:cNvPr>
          <p:cNvSpPr txBox="1"/>
          <p:nvPr/>
        </p:nvSpPr>
        <p:spPr>
          <a:xfrm>
            <a:off x="6094476" y="4237149"/>
            <a:ext cx="5972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details at :</a:t>
            </a:r>
          </a:p>
          <a:p>
            <a:r>
              <a:rPr lang="en-US" dirty="0">
                <a:hlinkClick r:id="rId4"/>
              </a:rPr>
              <a:t>https://www.redhat.com/sysadmin/linux-find-command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https://linuxhint.com/use-the-find-command-in-linux-to-search-files/</a:t>
            </a:r>
            <a:endParaRPr lang="en-US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59292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5AA79-8052-D041-281C-C6ADF000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914357"/>
            <a:ext cx="6846363" cy="4878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A51EC4-2399-426E-05DC-9E15F6CA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32" y="4785631"/>
            <a:ext cx="4401076" cy="13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04ADF-22B0-1888-BEAB-6A4A1D8E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271340"/>
            <a:ext cx="5900927" cy="303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0AEFB-DEB6-D8D2-C816-DB5E2D04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6324"/>
            <a:ext cx="68199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301C5-5732-2177-B693-1B14F8DE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66" y="4443782"/>
            <a:ext cx="6037119" cy="83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F12DA-FA12-A93F-987A-F033736DD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44" y="4505820"/>
            <a:ext cx="5700456" cy="16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825EEB4-E185-4371-A8FF-AF57010F7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4BD65-ADB3-0417-BF92-ECFCC3B3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awk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AD977-F678-6D73-1D3F-EC19EFA0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89" y="600348"/>
            <a:ext cx="5546330" cy="201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DCCF3-B8FF-2411-5631-512FD4BC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411" y="698835"/>
            <a:ext cx="5467393" cy="155820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45BFA-60DD-85FE-3978-F783B4AFF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443" y="3971309"/>
            <a:ext cx="5983787" cy="13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8DD5A-2177-6753-E2F9-C07A00190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AB6E2-D449-DE8B-F47A-EFA480AB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01" y="274104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C</a:t>
            </a:r>
            <a:r>
              <a:rPr lang="en-TR" sz="4000"/>
              <a:t>onditional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715F-399D-622A-87E1-84D4676C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830" y="2554421"/>
            <a:ext cx="2169251" cy="3011266"/>
          </a:xfrm>
        </p:spPr>
        <p:txBody>
          <a:bodyPr/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TR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condition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TR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TR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command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TR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TR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command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TR" sz="160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</a:t>
            </a:r>
          </a:p>
          <a:p>
            <a:pPr marL="0" indent="0">
              <a:buNone/>
            </a:pPr>
            <a:endParaRPr lang="en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A8078-7F4C-72AB-3FE9-78F85FDCF928}"/>
              </a:ext>
            </a:extLst>
          </p:cNvPr>
          <p:cNvSpPr txBox="1"/>
          <p:nvPr/>
        </p:nvSpPr>
        <p:spPr>
          <a:xfrm>
            <a:off x="3695662" y="2554421"/>
            <a:ext cx="3215121" cy="295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condition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command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elif  condition then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command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command</a:t>
            </a:r>
          </a:p>
          <a:p>
            <a:pPr defTabSz="813816">
              <a:spcAft>
                <a:spcPts val="600"/>
              </a:spcAft>
            </a:pPr>
            <a:r>
              <a:rPr lang="en-TR" sz="160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</a:t>
            </a:r>
          </a:p>
          <a:p>
            <a:pPr>
              <a:spcAft>
                <a:spcPts val="600"/>
              </a:spcAft>
            </a:pPr>
            <a:endParaRPr lang="en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7EDA7-B930-1DAD-12BC-2080C424FB46}"/>
              </a:ext>
            </a:extLst>
          </p:cNvPr>
          <p:cNvSpPr txBox="1"/>
          <p:nvPr/>
        </p:nvSpPr>
        <p:spPr>
          <a:xfrm>
            <a:off x="6738546" y="2637630"/>
            <a:ext cx="4202624" cy="195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TR" sz="1602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[ $var –eq 10 ]</a:t>
            </a:r>
          </a:p>
          <a:p>
            <a:pPr defTabSz="813816">
              <a:spcAft>
                <a:spcPts val="600"/>
              </a:spcAft>
            </a:pPr>
            <a:r>
              <a:rPr lang="en-TR" sz="1602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</a:p>
          <a:p>
            <a:pPr defTabSz="813816">
              <a:spcAft>
                <a:spcPts val="600"/>
              </a:spcAft>
            </a:pPr>
            <a:r>
              <a:rPr lang="en-TR" sz="1602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echo “somt”</a:t>
            </a:r>
          </a:p>
          <a:p>
            <a:pPr defTabSz="813816">
              <a:spcAft>
                <a:spcPts val="600"/>
              </a:spcAft>
            </a:pPr>
            <a:r>
              <a:rPr lang="en-TR" sz="1602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elif [ $var –gt 30] then</a:t>
            </a:r>
          </a:p>
          <a:p>
            <a:pPr defTabSz="813816">
              <a:spcAft>
                <a:spcPts val="600"/>
              </a:spcAft>
            </a:pPr>
            <a:r>
              <a:rPr lang="en-TR" sz="1602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echo “hha”</a:t>
            </a:r>
          </a:p>
          <a:p>
            <a:pPr defTabSz="813816">
              <a:spcAft>
                <a:spcPts val="600"/>
              </a:spcAft>
            </a:pPr>
            <a:r>
              <a:rPr lang="en-TR" sz="1602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</a:t>
            </a:r>
            <a:endParaRPr lang="en-TR" i="1" dirty="0"/>
          </a:p>
        </p:txBody>
      </p:sp>
    </p:spTree>
    <p:extLst>
      <p:ext uri="{BB962C8B-B14F-4D97-AF65-F5344CB8AC3E}">
        <p14:creationId xmlns:p14="http://schemas.microsoft.com/office/powerpoint/2010/main" val="354035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AB6E2-D449-DE8B-F47A-EFA480AB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951129"/>
            <a:ext cx="100079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Conditional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715F-399D-622A-87E1-84D4676C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192" y="2715659"/>
            <a:ext cx="3925492" cy="3461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for {</a:t>
            </a:r>
            <a:r>
              <a:rPr lang="en-US" sz="2000" b="1" dirty="0" err="1"/>
              <a:t>variable_name</a:t>
            </a:r>
            <a:r>
              <a:rPr lang="en-US" sz="2000" b="1" dirty="0"/>
              <a:t>} in {list}</a:t>
            </a:r>
          </a:p>
          <a:p>
            <a:pPr marL="0" indent="0">
              <a:buNone/>
            </a:pPr>
            <a:r>
              <a:rPr lang="en-US" sz="2000" b="1" dirty="0"/>
              <a:t>do</a:t>
            </a:r>
          </a:p>
          <a:p>
            <a:pPr marL="0" indent="0">
              <a:buNone/>
            </a:pPr>
            <a:r>
              <a:rPr lang="en-US" sz="2000" b="1" dirty="0"/>
              <a:t>   commands</a:t>
            </a:r>
          </a:p>
          <a:p>
            <a:pPr marL="0" indent="0">
              <a:buNone/>
            </a:pPr>
            <a:r>
              <a:rPr lang="en-US" sz="2000" b="1" dirty="0"/>
              <a:t>done</a:t>
            </a:r>
          </a:p>
          <a:p>
            <a:pPr marL="0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A8078-7F4C-72AB-3FE9-78F85FDCF928}"/>
              </a:ext>
            </a:extLst>
          </p:cNvPr>
          <p:cNvSpPr txBox="1"/>
          <p:nvPr/>
        </p:nvSpPr>
        <p:spPr>
          <a:xfrm>
            <a:off x="6338316" y="2715659"/>
            <a:ext cx="3931319" cy="3461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/>
              <a:t>for </a:t>
            </a:r>
            <a:r>
              <a:rPr lang="en-US" sz="2000" b="1" i="1" dirty="0" err="1"/>
              <a:t>i</a:t>
            </a:r>
            <a:r>
              <a:rPr lang="en-US" sz="2000" b="1" i="1" dirty="0"/>
              <a:t> in 1 2 3 4 5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/>
              <a:t>do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/>
              <a:t>  echo $</a:t>
            </a:r>
            <a:r>
              <a:rPr lang="en-US" sz="2000" b="1" i="1" dirty="0" err="1"/>
              <a:t>i</a:t>
            </a:r>
            <a:endParaRPr lang="en-US" sz="20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/>
              <a:t>done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80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AB6E2-D449-DE8B-F47A-EFA480AB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C</a:t>
            </a:r>
            <a:r>
              <a:rPr lang="en-TR" sz="4000"/>
              <a:t>onditional commands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5DF77844-70AA-A09B-F6F1-B7B660CAF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49" r="4417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715F-399D-622A-87E1-84D4676C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b="1"/>
              <a:t>while  [condition]</a:t>
            </a:r>
          </a:p>
          <a:p>
            <a:pPr marL="0" indent="0">
              <a:buNone/>
            </a:pPr>
            <a:r>
              <a:rPr lang="tr-TR" sz="2000" b="1"/>
              <a:t>do</a:t>
            </a:r>
          </a:p>
          <a:p>
            <a:pPr marL="0" indent="0">
              <a:buNone/>
            </a:pPr>
            <a:r>
              <a:rPr lang="en-TR" sz="2000" b="1"/>
              <a:t>   commands</a:t>
            </a:r>
          </a:p>
          <a:p>
            <a:pPr marL="0" indent="0">
              <a:buNone/>
            </a:pPr>
            <a:r>
              <a:rPr lang="en-TR" sz="2000" b="1"/>
              <a:t>done</a:t>
            </a:r>
          </a:p>
          <a:p>
            <a:pPr marL="0" indent="0">
              <a:buNone/>
            </a:pPr>
            <a:endParaRPr lang="en-TR" sz="2000"/>
          </a:p>
        </p:txBody>
      </p:sp>
    </p:spTree>
    <p:extLst>
      <p:ext uri="{BB962C8B-B14F-4D97-AF65-F5344CB8AC3E}">
        <p14:creationId xmlns:p14="http://schemas.microsoft.com/office/powerpoint/2010/main" val="88908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A74AB-630F-84C4-FB15-57B0462D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TR" sz="4000"/>
              <a:t>functions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D8ABFA6-6D4B-C914-8E2A-342453847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49" r="4417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E8BA-3F43-E4A4-3F13-08C571BF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/>
              <a:t>funcname(){</a:t>
            </a:r>
          </a:p>
          <a:p>
            <a:pPr marL="0" indent="0">
              <a:buNone/>
            </a:pPr>
            <a:r>
              <a:rPr lang="en-TR" sz="2000"/>
              <a:t>   commands</a:t>
            </a:r>
          </a:p>
          <a:p>
            <a:pPr marL="0" indent="0">
              <a:buNone/>
            </a:pPr>
            <a:r>
              <a:rPr lang="en-TR" sz="2000"/>
              <a:t>}</a:t>
            </a:r>
          </a:p>
          <a:p>
            <a:pPr marL="0" indent="0">
              <a:buNone/>
            </a:pPr>
            <a:endParaRPr lang="en-TR" sz="2000"/>
          </a:p>
          <a:p>
            <a:pPr marL="0" indent="0">
              <a:buNone/>
            </a:pPr>
            <a:r>
              <a:rPr lang="en-TR" sz="2000"/>
              <a:t>sayHello(){ echo “hi” }</a:t>
            </a:r>
          </a:p>
        </p:txBody>
      </p:sp>
    </p:spTree>
    <p:extLst>
      <p:ext uri="{BB962C8B-B14F-4D97-AF65-F5344CB8AC3E}">
        <p14:creationId xmlns:p14="http://schemas.microsoft.com/office/powerpoint/2010/main" val="352458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0EE6-6F9D-BBD2-CD87-834AFF40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TR" sz="3200"/>
              <a:t>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0D4B-1618-4FC9-BB99-F19E7751E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0" r="3901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BBEA-1BA4-6A30-0419-22C265976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TR" sz="1600"/>
              <a:t>case var </a:t>
            </a:r>
          </a:p>
          <a:p>
            <a:pPr marL="0" indent="0">
              <a:buNone/>
            </a:pPr>
            <a:r>
              <a:rPr lang="en-TR" sz="1600"/>
              <a:t>in  </a:t>
            </a:r>
          </a:p>
          <a:p>
            <a:pPr marL="0" indent="0">
              <a:buNone/>
            </a:pPr>
            <a:r>
              <a:rPr lang="en-TR" sz="1600"/>
              <a:t>   pat) command</a:t>
            </a:r>
          </a:p>
          <a:p>
            <a:pPr marL="0" indent="0">
              <a:buNone/>
            </a:pPr>
            <a:r>
              <a:rPr lang="en-TR" sz="1600"/>
              <a:t>            command</a:t>
            </a:r>
          </a:p>
          <a:p>
            <a:pPr marL="0" indent="0">
              <a:buNone/>
            </a:pPr>
            <a:r>
              <a:rPr lang="en-TR" sz="1600"/>
              <a:t>         ;;</a:t>
            </a:r>
          </a:p>
          <a:p>
            <a:pPr marL="0" indent="0">
              <a:buNone/>
            </a:pPr>
            <a:r>
              <a:rPr lang="en-TR" sz="1600"/>
              <a:t>  pat)  command</a:t>
            </a:r>
          </a:p>
          <a:p>
            <a:pPr marL="0" indent="0">
              <a:buNone/>
            </a:pPr>
            <a:r>
              <a:rPr lang="en-TR" sz="1600"/>
              <a:t>	command</a:t>
            </a:r>
          </a:p>
          <a:p>
            <a:pPr marL="0" indent="0">
              <a:buNone/>
            </a:pPr>
            <a:r>
              <a:rPr lang="en-TR" sz="1600"/>
              <a:t>   	;;</a:t>
            </a:r>
          </a:p>
          <a:p>
            <a:pPr marL="0" indent="0">
              <a:buNone/>
            </a:pPr>
            <a:r>
              <a:rPr lang="en-TR" sz="1600"/>
              <a:t>esac</a:t>
            </a:r>
          </a:p>
          <a:p>
            <a:pPr marL="0" indent="0">
              <a:buNone/>
            </a:pPr>
            <a:r>
              <a:rPr lang="en-TR" sz="160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4327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5B2EE-DE76-82BE-EEAD-897E07CD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TR" sz="4000" dirty="0"/>
              <a:t>More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631F-37BE-56D1-AABB-13D0F23E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R" sz="2000" dirty="0"/>
              <a:t>cut command</a:t>
            </a:r>
          </a:p>
          <a:p>
            <a:pPr marL="0" indent="0">
              <a:buNone/>
            </a:pPr>
            <a:r>
              <a:rPr lang="en-TR" sz="2000" dirty="0"/>
              <a:t>$ cat file | cut –c1 -3 </a:t>
            </a:r>
          </a:p>
          <a:p>
            <a:pPr marL="0" indent="0">
              <a:buNone/>
            </a:pPr>
            <a:r>
              <a:rPr lang="en-TR" sz="2000" dirty="0"/>
              <a:t>$ cat file | cut –d: -f3,5</a:t>
            </a:r>
          </a:p>
          <a:p>
            <a:pPr marL="0" indent="0">
              <a:buNone/>
            </a:pPr>
            <a:r>
              <a:rPr lang="en-US" sz="2000" dirty="0"/>
              <a:t>d</a:t>
            </a:r>
            <a:r>
              <a:rPr lang="en-TR" sz="2000" dirty="0"/>
              <a:t>iff command</a:t>
            </a:r>
          </a:p>
          <a:p>
            <a:pPr marL="0" indent="0">
              <a:buNone/>
            </a:pPr>
            <a:r>
              <a:rPr lang="en-US" sz="2000" dirty="0"/>
              <a:t>C</a:t>
            </a:r>
            <a:r>
              <a:rPr lang="en-TR" sz="2000" dirty="0"/>
              <a:t>hecks differens line by line</a:t>
            </a:r>
          </a:p>
          <a:p>
            <a:pPr marL="0" indent="0">
              <a:buNone/>
            </a:pPr>
            <a:endParaRPr lang="en-TR" sz="2000" dirty="0"/>
          </a:p>
        </p:txBody>
      </p:sp>
      <p:pic>
        <p:nvPicPr>
          <p:cNvPr id="5" name="Picture 4" descr="Cat staring at shadow">
            <a:extLst>
              <a:ext uri="{FF2B5EF4-FFF2-40B4-BE49-F238E27FC236}">
                <a16:creationId xmlns:a16="http://schemas.microsoft.com/office/drawing/2014/main" id="{FA4560BA-EFEB-555E-644F-1CA68296B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90C2-B79E-88CE-05D3-1E13C2E4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S</a:t>
            </a:r>
            <a:r>
              <a:rPr lang="en-TR" sz="3200"/>
              <a:t>um function</a:t>
            </a:r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7BC0FD1D-7610-553F-1189-CCDC4DB2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4" r="1935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4D02-393C-A402-F1A7-F96F0961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TR" sz="1700"/>
              <a:t>sum=0</a:t>
            </a:r>
          </a:p>
          <a:p>
            <a:pPr marL="0" indent="0">
              <a:buNone/>
            </a:pPr>
            <a:r>
              <a:rPr lang="en-US" sz="1700"/>
              <a:t>f</a:t>
            </a:r>
            <a:r>
              <a:rPr lang="en-TR" sz="1700"/>
              <a:t>or  </a:t>
            </a:r>
            <a:r>
              <a:rPr lang="en-US" sz="1700"/>
              <a:t>i</a:t>
            </a:r>
            <a:r>
              <a:rPr lang="en-TR" sz="1700"/>
              <a:t> in “$@”</a:t>
            </a:r>
          </a:p>
          <a:p>
            <a:pPr marL="0" indent="0">
              <a:buNone/>
            </a:pPr>
            <a:r>
              <a:rPr lang="en-US" sz="1700"/>
              <a:t>d</a:t>
            </a:r>
            <a:r>
              <a:rPr lang="en-TR" sz="1700"/>
              <a:t>o</a:t>
            </a:r>
          </a:p>
          <a:p>
            <a:pPr marL="0" indent="0">
              <a:buNone/>
            </a:pPr>
            <a:r>
              <a:rPr lang="en-TR" sz="1700"/>
              <a:t>   if [i –gt 10 ]</a:t>
            </a:r>
          </a:p>
          <a:p>
            <a:pPr marL="0" indent="0">
              <a:buNone/>
            </a:pPr>
            <a:r>
              <a:rPr lang="en-TR" sz="1700"/>
              <a:t>   then</a:t>
            </a:r>
          </a:p>
          <a:p>
            <a:pPr marL="0" indent="0">
              <a:buNone/>
            </a:pPr>
            <a:r>
              <a:rPr lang="en-TR" sz="1700"/>
              <a:t>	sum = $((sum+i))</a:t>
            </a:r>
          </a:p>
          <a:p>
            <a:pPr marL="0" indent="0">
              <a:buNone/>
            </a:pPr>
            <a:r>
              <a:rPr lang="en-TR" sz="1700"/>
              <a:t>  fi</a:t>
            </a:r>
          </a:p>
          <a:p>
            <a:pPr marL="0" indent="0">
              <a:buNone/>
            </a:pPr>
            <a:r>
              <a:rPr lang="en-US" sz="1700"/>
              <a:t>d</a:t>
            </a:r>
            <a:r>
              <a:rPr lang="en-TR" sz="1700"/>
              <a:t>one</a:t>
            </a:r>
          </a:p>
          <a:p>
            <a:pPr marL="0" indent="0">
              <a:buNone/>
            </a:pPr>
            <a:r>
              <a:rPr lang="en-US" sz="1700"/>
              <a:t>d</a:t>
            </a:r>
            <a:r>
              <a:rPr lang="en-TR" sz="1700"/>
              <a:t>rintf “%s \n” $sum</a:t>
            </a:r>
          </a:p>
          <a:p>
            <a:pPr marL="0" indent="0">
              <a:buNone/>
            </a:pPr>
            <a:endParaRPr lang="en-TR" sz="1700"/>
          </a:p>
        </p:txBody>
      </p:sp>
    </p:spTree>
    <p:extLst>
      <p:ext uri="{BB962C8B-B14F-4D97-AF65-F5344CB8AC3E}">
        <p14:creationId xmlns:p14="http://schemas.microsoft.com/office/powerpoint/2010/main" val="145720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835</Words>
  <Application>Microsoft Macintosh PowerPoint</Application>
  <PresentationFormat>Widescreen</PresentationFormat>
  <Paragraphs>211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inherit</vt:lpstr>
      <vt:lpstr>Office Theme</vt:lpstr>
      <vt:lpstr>Shell Scripting</vt:lpstr>
      <vt:lpstr>Commands</vt:lpstr>
      <vt:lpstr>Conditional commands</vt:lpstr>
      <vt:lpstr>Conditional commands</vt:lpstr>
      <vt:lpstr>Conditional commands</vt:lpstr>
      <vt:lpstr>functions</vt:lpstr>
      <vt:lpstr>Switch</vt:lpstr>
      <vt:lpstr>More commands</vt:lpstr>
      <vt:lpstr>Sum function</vt:lpstr>
      <vt:lpstr>samples</vt:lpstr>
      <vt:lpstr>samples</vt:lpstr>
      <vt:lpstr>Output to variable</vt:lpstr>
      <vt:lpstr>Calendar (cal)</vt:lpstr>
      <vt:lpstr>System shutdown</vt:lpstr>
      <vt:lpstr>Read file (cat)</vt:lpstr>
      <vt:lpstr>Copy files</vt:lpstr>
      <vt:lpstr>CHMOD</vt:lpstr>
      <vt:lpstr>Mail</vt:lpstr>
      <vt:lpstr>Sort Command</vt:lpstr>
      <vt:lpstr>Process Management and other tools</vt:lpstr>
      <vt:lpstr>Tools</vt:lpstr>
      <vt:lpstr>Tools</vt:lpstr>
      <vt:lpstr>enumarate</vt:lpstr>
      <vt:lpstr>find</vt:lpstr>
      <vt:lpstr>find</vt:lpstr>
      <vt:lpstr>awk</vt:lpstr>
      <vt:lpstr>awk</vt:lpstr>
      <vt:lpstr>awk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Shell Scripting</dc:title>
  <dc:creator>K Y</dc:creator>
  <cp:lastModifiedBy>K Y</cp:lastModifiedBy>
  <cp:revision>95</cp:revision>
  <dcterms:created xsi:type="dcterms:W3CDTF">2023-10-04T13:10:28Z</dcterms:created>
  <dcterms:modified xsi:type="dcterms:W3CDTF">2023-10-05T17:57:48Z</dcterms:modified>
</cp:coreProperties>
</file>